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59"/>
  </p:notesMasterIdLst>
  <p:sldIdLst>
    <p:sldId id="256" r:id="rId2"/>
    <p:sldId id="326" r:id="rId3"/>
    <p:sldId id="330" r:id="rId4"/>
    <p:sldId id="314" r:id="rId5"/>
    <p:sldId id="315" r:id="rId6"/>
    <p:sldId id="325" r:id="rId7"/>
    <p:sldId id="316" r:id="rId8"/>
    <p:sldId id="327" r:id="rId9"/>
    <p:sldId id="257" r:id="rId10"/>
    <p:sldId id="328" r:id="rId11"/>
    <p:sldId id="320" r:id="rId12"/>
    <p:sldId id="329" r:id="rId13"/>
    <p:sldId id="321" r:id="rId14"/>
    <p:sldId id="322" r:id="rId15"/>
    <p:sldId id="331" r:id="rId16"/>
    <p:sldId id="333" r:id="rId17"/>
    <p:sldId id="332" r:id="rId18"/>
    <p:sldId id="284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1" r:id="rId36"/>
    <p:sldId id="352" r:id="rId37"/>
    <p:sldId id="358" r:id="rId38"/>
    <p:sldId id="359" r:id="rId39"/>
    <p:sldId id="360" r:id="rId40"/>
    <p:sldId id="361" r:id="rId41"/>
    <p:sldId id="362" r:id="rId42"/>
    <p:sldId id="363" r:id="rId43"/>
    <p:sldId id="364" r:id="rId44"/>
    <p:sldId id="365" r:id="rId45"/>
    <p:sldId id="366" r:id="rId46"/>
    <p:sldId id="367" r:id="rId47"/>
    <p:sldId id="368" r:id="rId48"/>
    <p:sldId id="369" r:id="rId49"/>
    <p:sldId id="372" r:id="rId50"/>
    <p:sldId id="373" r:id="rId51"/>
    <p:sldId id="374" r:id="rId52"/>
    <p:sldId id="375" r:id="rId53"/>
    <p:sldId id="376" r:id="rId54"/>
    <p:sldId id="377" r:id="rId55"/>
    <p:sldId id="370" r:id="rId56"/>
    <p:sldId id="371" r:id="rId57"/>
    <p:sldId id="378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0AA72-D301-4615-A579-66495E58BE68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FA233-1A8E-48C0-A9B9-D7E0B15A7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FA233-1A8E-48C0-A9B9-D7E0B15A776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imated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  <a:effectLst/>
        </p:spPr>
        <p:txBody>
          <a:bodyPr tIns="9144" bIns="9144" anchor="b"/>
          <a:lstStyle>
            <a:lvl1pPr algn="ctr"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2.22222E-6 L 0 -0.3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Subtitle After Animat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838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114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447800"/>
            <a:ext cx="8229600" cy="530352"/>
          </a:xfrm>
        </p:spPr>
        <p:txBody>
          <a:bodyPr>
            <a:noAutofit/>
          </a:bodyPr>
          <a:lstStyle>
            <a:lvl1pPr>
              <a:buNone/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fter Animat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6942"/>
            <a:ext cx="8229600" cy="838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600" b="1" i="1" spc="50" baseline="0">
                <a:solidFill>
                  <a:schemeClr val="tx2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4800600" cy="365125"/>
          </a:xfrm>
          <a:prstGeom prst="rect">
            <a:avLst/>
          </a:prstGeom>
        </p:spPr>
        <p:txBody>
          <a:bodyPr vert="horz" lIns="0" anchor="b"/>
          <a:lstStyle>
            <a:lvl1pPr algn="ctr">
              <a:defRPr sz="1600" b="1" i="1" spc="50" baseline="0">
                <a:solidFill>
                  <a:schemeClr val="tx2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Matt Penner   -   Inland Empire .Net User Group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CB43C01-A167-4FC2-97F1-EB86ED315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807" r:id="rId3"/>
    <p:sldLayoutId id="2147483808" r:id="rId4"/>
    <p:sldLayoutId id="2147483806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216712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Discussions: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6781800" cy="1828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with Passion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High Quality Applications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 does it means to be passionate about development?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Love what you do </a:t>
            </a:r>
          </a:p>
          <a:p>
            <a:pPr lvl="0"/>
            <a:r>
              <a:rPr lang="en-US" dirty="0" smtClean="0"/>
              <a:t>Craving to code (at work, school, home)</a:t>
            </a:r>
          </a:p>
          <a:p>
            <a:pPr lvl="0"/>
            <a:r>
              <a:rPr lang="en-US" dirty="0" smtClean="0"/>
              <a:t>Extracurricular (what do you work on when you're not at work?)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 it so important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lang="en-US" sz="60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 it so important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lang="en-US" sz="60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400" dirty="0" smtClean="0"/>
              <a:t>Life is too short to hate what you do </a:t>
            </a:r>
          </a:p>
          <a:p>
            <a:pPr lvl="0"/>
            <a:r>
              <a:rPr lang="en-US" sz="3400" dirty="0" smtClean="0"/>
              <a:t>Miserable at work </a:t>
            </a:r>
          </a:p>
          <a:p>
            <a:pPr lvl="0"/>
            <a:r>
              <a:rPr lang="en-US" sz="3400" dirty="0" smtClean="0"/>
              <a:t>Miserable at home (with self, family, friends, etc)</a:t>
            </a:r>
          </a:p>
          <a:p>
            <a:pPr lvl="0"/>
            <a:r>
              <a:rPr lang="en-US" sz="3400" dirty="0" smtClean="0"/>
              <a:t>Stress</a:t>
            </a:r>
            <a:endParaRPr lang="en-US" sz="3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Negatives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 it so important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lang="en-US" sz="60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 chance of actually being any good at what you do</a:t>
            </a:r>
          </a:p>
          <a:p>
            <a:pPr lvl="0"/>
            <a:r>
              <a:rPr lang="en-US" sz="3400" dirty="0" smtClean="0"/>
              <a:t>Hard to create a good product when you don’t care about your product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Negatives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 it so important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lang="en-US" sz="60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400" dirty="0" smtClean="0"/>
              <a:t>Poor quality work creates a vicious cycle of</a:t>
            </a:r>
          </a:p>
          <a:p>
            <a:pPr lvl="1"/>
            <a:r>
              <a:rPr lang="en-US" sz="2400" dirty="0" smtClean="0"/>
              <a:t>poor recognition</a:t>
            </a:r>
          </a:p>
          <a:p>
            <a:pPr lvl="1"/>
            <a:r>
              <a:rPr lang="en-US" sz="2400" dirty="0" smtClean="0"/>
              <a:t>poor customer service</a:t>
            </a:r>
          </a:p>
          <a:p>
            <a:pPr lvl="1"/>
            <a:r>
              <a:rPr lang="en-US" sz="2400" dirty="0" smtClean="0"/>
              <a:t>poor customer relations </a:t>
            </a:r>
          </a:p>
          <a:p>
            <a:pPr lvl="1"/>
            <a:r>
              <a:rPr lang="en-US" sz="2400" dirty="0" smtClean="0"/>
              <a:t>which leads to more poor work, etc.</a:t>
            </a:r>
          </a:p>
          <a:p>
            <a:pPr lvl="0"/>
            <a:r>
              <a:rPr lang="en-US" sz="3400" dirty="0" smtClean="0"/>
              <a:t>Low chance of promotion in work </a:t>
            </a:r>
          </a:p>
          <a:p>
            <a:pPr lvl="0"/>
            <a:r>
              <a:rPr lang="en-US" sz="3400" dirty="0" smtClean="0"/>
              <a:t>Low chance of recognition</a:t>
            </a:r>
            <a:endParaRPr lang="en-US" sz="3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Negatives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Actually enjoy life</a:t>
            </a:r>
          </a:p>
          <a:p>
            <a:pPr marL="320040" marR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r>
              <a:rPr lang="en-US" sz="30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Enjoy talking about your work with others (wife/family/co-workers/etc)</a:t>
            </a:r>
            <a:endParaRPr lang="en-US" sz="3000" dirty="0" smtClean="0"/>
          </a:p>
          <a:p>
            <a:r>
              <a:rPr lang="en-US" sz="30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Enjoy going into work each day</a:t>
            </a:r>
          </a:p>
          <a:p>
            <a:r>
              <a:rPr lang="en-US" sz="30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Enjoy when you need to work late hours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Positives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Enjoy creating good product</a:t>
            </a:r>
            <a:br>
              <a:rPr lang="en-US" sz="30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30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 - what you like to do you will do well</a:t>
            </a:r>
          </a:p>
          <a:p>
            <a:r>
              <a:rPr lang="en-US" sz="30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Enjoy talking with customers of your products and helping to improve their job </a:t>
            </a:r>
          </a:p>
          <a:p>
            <a:r>
              <a:rPr lang="en-US" sz="30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Enjoy seeing your benefit to others over the long term (long projects, several revisions, etc)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Positives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Self motivating</a:t>
            </a:r>
          </a:p>
          <a:p>
            <a:pPr lvl="1"/>
            <a:r>
              <a:rPr lang="en-US" sz="26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learning new/better techniques</a:t>
            </a:r>
          </a:p>
          <a:p>
            <a:pPr lvl="1"/>
            <a:r>
              <a:rPr lang="en-US" sz="26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increasing your own interest and creativity</a:t>
            </a:r>
          </a:p>
          <a:p>
            <a:pPr lvl="1"/>
            <a:r>
              <a:rPr lang="en-US" sz="26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discussing new ideas and concepts with colleagues</a:t>
            </a:r>
          </a:p>
          <a:p>
            <a:r>
              <a:rPr lang="en-US" sz="30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Recognition</a:t>
            </a:r>
            <a:r>
              <a:rPr lang="en-US" sz="3000" b="1" kern="1200" baseline="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30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by:</a:t>
            </a:r>
          </a:p>
          <a:p>
            <a:pPr lvl="1"/>
            <a:r>
              <a:rPr lang="en-US" sz="26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Boss</a:t>
            </a:r>
          </a:p>
          <a:p>
            <a:pPr lvl="1"/>
            <a:r>
              <a:rPr lang="en-US" sz="26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Co-workers</a:t>
            </a:r>
          </a:p>
          <a:p>
            <a:pPr lvl="1"/>
            <a:r>
              <a:rPr lang="en-US" sz="26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Customers</a:t>
            </a:r>
          </a:p>
          <a:p>
            <a:pPr lvl="1"/>
            <a:r>
              <a:rPr lang="en-US" sz="26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Community</a:t>
            </a:r>
          </a:p>
          <a:p>
            <a:pPr lvl="1"/>
            <a:r>
              <a:rPr lang="en-US" sz="2600" b="1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etc</a:t>
            </a:r>
          </a:p>
          <a:p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Positives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steals your passion?</a:t>
            </a:r>
            <a:endParaRPr lang="en-US" sz="5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steals 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not interested in what you’re doing</a:t>
            </a:r>
          </a:p>
          <a:p>
            <a:r>
              <a:rPr lang="en-US" dirty="0" smtClean="0"/>
              <a:t>Not growing in your education/skills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Discussion???  </a:t>
            </a:r>
            <a:br>
              <a:rPr lang="en-US" dirty="0" smtClean="0"/>
            </a:br>
            <a:r>
              <a:rPr lang="en-US" dirty="0" smtClean="0"/>
              <a:t>I can’t just sit here?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steals 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Boring work</a:t>
            </a:r>
          </a:p>
          <a:p>
            <a:r>
              <a:rPr lang="en-US" dirty="0" smtClean="0"/>
              <a:t>Boring projects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steals 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Bad relationships with your boss/co-workers</a:t>
            </a:r>
          </a:p>
          <a:p>
            <a:r>
              <a:rPr lang="en-US" dirty="0" smtClean="0"/>
              <a:t>Bad relationships with customers</a:t>
            </a:r>
          </a:p>
          <a:p>
            <a:pPr rtl="0" eaLnBrk="1" latinLnBrk="0" hangingPunct="1"/>
            <a:r>
              <a:rPr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Little support from other “players”</a:t>
            </a:r>
            <a:endParaRPr lang="en-US" sz="3000" dirty="0" smtClean="0"/>
          </a:p>
          <a:p>
            <a:pPr lvl="1" rtl="0" eaLnBrk="1" latinLnBrk="0" hangingPunct="1"/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staff</a:t>
            </a:r>
            <a:endParaRPr lang="en-US" dirty="0" smtClean="0"/>
          </a:p>
          <a:p>
            <a:pPr lvl="1" rtl="0" eaLnBrk="1" latinLnBrk="0" hangingPunct="1"/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</a:t>
            </a:r>
          </a:p>
          <a:p>
            <a:pPr lvl="1" rtl="0" eaLnBrk="1" latinLnBrk="0" hangingPunct="1"/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DBA</a:t>
            </a:r>
            <a:endParaRPr lang="en-US" dirty="0" smtClean="0"/>
          </a:p>
          <a:p>
            <a:pPr marL="63093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Char char=""/>
              <a:tabLst/>
              <a:defRPr/>
            </a:pPr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Co-workers</a:t>
            </a:r>
          </a:p>
          <a:p>
            <a:pPr lvl="1" rtl="0" eaLnBrk="1" latinLnBrk="0" hangingPunct="1"/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departments</a:t>
            </a:r>
            <a:endParaRPr lang="en-US" dirty="0" smtClean="0"/>
          </a:p>
          <a:p>
            <a:pPr lvl="1"/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steals your</a:t>
            </a:r>
            <a:r>
              <a:rPr lang="en-US" baseline="0" dirty="0" smtClean="0"/>
              <a:t>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</a:t>
            </a:r>
            <a:r>
              <a:rPr lang="en-US" baseline="0" dirty="0" smtClean="0"/>
              <a:t>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Distracting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steals your</a:t>
            </a:r>
            <a:r>
              <a:rPr lang="en-US" baseline="0" dirty="0" smtClean="0"/>
              <a:t>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quality hardware</a:t>
            </a:r>
          </a:p>
          <a:p>
            <a:r>
              <a:rPr lang="en-US" dirty="0" smtClean="0"/>
              <a:t>Poor internet connection</a:t>
            </a:r>
          </a:p>
          <a:p>
            <a:r>
              <a:rPr lang="en-US" dirty="0" smtClean="0"/>
              <a:t>Lack of sufficient tools</a:t>
            </a:r>
          </a:p>
          <a:p>
            <a:pPr marL="320040" marR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r>
              <a:rPr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No/poor backup</a:t>
            </a:r>
          </a:p>
          <a:p>
            <a:pPr marL="320040" marR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r>
              <a:rPr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version control</a:t>
            </a:r>
          </a:p>
          <a:p>
            <a:r>
              <a:rPr lang="en-US" dirty="0" smtClean="0"/>
              <a:t>Loss of hours of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keep (or regain)</a:t>
            </a:r>
            <a:br>
              <a:rPr lang="en-US" dirty="0" smtClean="0"/>
            </a:br>
            <a:r>
              <a:rPr lang="en-US" dirty="0" smtClean="0"/>
              <a:t>your passion?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keep (or regain)</a:t>
            </a:r>
            <a:br>
              <a:rPr lang="en-US" dirty="0" smtClean="0"/>
            </a:br>
            <a:r>
              <a:rPr lang="en-US" dirty="0" smtClean="0"/>
              <a:t>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Attitude is #1 (don’t laugh!)</a:t>
            </a:r>
          </a:p>
          <a:p>
            <a:pPr lvl="1"/>
            <a:r>
              <a:rPr lang="en-US" dirty="0" smtClean="0"/>
              <a:t>Especially in this economy</a:t>
            </a:r>
          </a:p>
          <a:p>
            <a:r>
              <a:rPr lang="en-US" dirty="0" smtClean="0"/>
              <a:t>Constant learning</a:t>
            </a:r>
          </a:p>
          <a:p>
            <a:pPr lvl="1"/>
            <a:r>
              <a:rPr lang="en-US" dirty="0" smtClean="0"/>
              <a:t>Magazines, books, Internet, etc.</a:t>
            </a:r>
          </a:p>
          <a:p>
            <a:pPr lvl="1"/>
            <a:r>
              <a:rPr lang="en-US" dirty="0" smtClean="0"/>
              <a:t>Certifications</a:t>
            </a:r>
          </a:p>
          <a:p>
            <a:pPr lvl="1"/>
            <a:r>
              <a:rPr lang="en-US" dirty="0" smtClean="0"/>
              <a:t>Community involvement</a:t>
            </a:r>
          </a:p>
          <a:p>
            <a:pPr lvl="2"/>
            <a:r>
              <a:rPr lang="en-US" dirty="0" smtClean="0"/>
              <a:t>User Groups, Open Source projects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keep (or regain)</a:t>
            </a:r>
            <a:br>
              <a:rPr lang="en-US" dirty="0" smtClean="0"/>
            </a:br>
            <a:r>
              <a:rPr lang="en-US" dirty="0" smtClean="0"/>
              <a:t>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of job?</a:t>
            </a:r>
          </a:p>
          <a:p>
            <a:r>
              <a:rPr lang="en-US" baseline="0" dirty="0" smtClean="0"/>
              <a:t>Change of dept?</a:t>
            </a:r>
          </a:p>
          <a:p>
            <a:r>
              <a:rPr lang="en-US" baseline="0" dirty="0" smtClean="0"/>
              <a:t>Change of project?</a:t>
            </a:r>
          </a:p>
          <a:p>
            <a:r>
              <a:rPr lang="en-US" baseline="0" dirty="0" smtClean="0"/>
              <a:t>None of these may be realistic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– Time for a move?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keep (or regain)</a:t>
            </a:r>
            <a:br>
              <a:rPr lang="en-US" dirty="0" smtClean="0"/>
            </a:br>
            <a:r>
              <a:rPr lang="en-US" dirty="0" smtClean="0"/>
              <a:t>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 with your co-workers</a:t>
            </a:r>
          </a:p>
          <a:p>
            <a:pPr lvl="1"/>
            <a:r>
              <a:rPr lang="en-US" dirty="0" smtClean="0"/>
              <a:t>Even if they are in a different dept or location</a:t>
            </a:r>
          </a:p>
          <a:p>
            <a:pPr lvl="0"/>
            <a:r>
              <a:rPr lang="en-US" dirty="0" smtClean="0"/>
              <a:t>Intelligent co-workers</a:t>
            </a:r>
            <a:r>
              <a:rPr lang="en-US" baseline="0" dirty="0" smtClean="0"/>
              <a:t> learn from and challenge each other</a:t>
            </a:r>
          </a:p>
          <a:p>
            <a:pPr lvl="1"/>
            <a:r>
              <a:rPr lang="en-US" dirty="0" smtClean="0"/>
              <a:t>Chances</a:t>
            </a:r>
            <a:r>
              <a:rPr lang="en-US" baseline="0" dirty="0" smtClean="0"/>
              <a:t> are there is at least two other people in your company who know more than you about something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- Relationships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keep (or regain)</a:t>
            </a:r>
            <a:br>
              <a:rPr lang="en-US" dirty="0" smtClean="0"/>
            </a:br>
            <a:r>
              <a:rPr lang="en-US" dirty="0" smtClean="0"/>
              <a:t>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Cultivate relationships</a:t>
            </a:r>
            <a:r>
              <a:rPr lang="en-US" baseline="0" dirty="0" smtClean="0"/>
              <a:t> with others</a:t>
            </a:r>
          </a:p>
          <a:p>
            <a:pPr lvl="1"/>
            <a:r>
              <a:rPr lang="en-US" baseline="0" dirty="0" smtClean="0"/>
              <a:t>Management</a:t>
            </a:r>
          </a:p>
          <a:p>
            <a:pPr lvl="1"/>
            <a:r>
              <a:rPr lang="en-US" baseline="0" dirty="0" smtClean="0"/>
              <a:t>co-workers</a:t>
            </a:r>
          </a:p>
          <a:p>
            <a:pPr lvl="1"/>
            <a:r>
              <a:rPr lang="en-US" baseline="0" dirty="0" smtClean="0"/>
              <a:t>IT</a:t>
            </a:r>
          </a:p>
          <a:p>
            <a:pPr lvl="1"/>
            <a:r>
              <a:rPr lang="en-US" baseline="0" dirty="0" smtClean="0"/>
              <a:t>DBA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- Relationships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keep (or regain)</a:t>
            </a:r>
            <a:br>
              <a:rPr lang="en-US" dirty="0" smtClean="0"/>
            </a:br>
            <a:r>
              <a:rPr lang="en-US" dirty="0" smtClean="0"/>
              <a:t>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Work from home?</a:t>
            </a:r>
          </a:p>
          <a:p>
            <a:pPr lvl="0"/>
            <a:r>
              <a:rPr lang="en-US" dirty="0" smtClean="0"/>
              <a:t>New office?</a:t>
            </a:r>
          </a:p>
          <a:p>
            <a:pPr lvl="0"/>
            <a:r>
              <a:rPr lang="en-US" dirty="0" smtClean="0"/>
              <a:t>New furniture?</a:t>
            </a:r>
          </a:p>
          <a:p>
            <a:pPr lvl="0"/>
            <a:r>
              <a:rPr lang="en-US" dirty="0" smtClean="0"/>
              <a:t>Barrowed furniture?</a:t>
            </a:r>
          </a:p>
          <a:p>
            <a:pPr lvl="0"/>
            <a:r>
              <a:rPr lang="en-US" dirty="0" smtClean="0"/>
              <a:t>Noise</a:t>
            </a:r>
            <a:r>
              <a:rPr lang="en-US" baseline="0" dirty="0" smtClean="0"/>
              <a:t> cancelling head phones</a:t>
            </a:r>
          </a:p>
          <a:p>
            <a:pPr lvl="0"/>
            <a:r>
              <a:rPr lang="en-US" baseline="0" dirty="0" smtClean="0"/>
              <a:t>Personal items</a:t>
            </a:r>
          </a:p>
          <a:p>
            <a:pPr lvl="1"/>
            <a:r>
              <a:rPr lang="en-US" baseline="0" dirty="0" smtClean="0"/>
              <a:t>Music</a:t>
            </a:r>
          </a:p>
          <a:p>
            <a:pPr lvl="1"/>
            <a:r>
              <a:rPr lang="en-US" baseline="0" dirty="0" smtClean="0"/>
              <a:t>Pictures</a:t>
            </a:r>
          </a:p>
          <a:p>
            <a:pPr lvl="1"/>
            <a:r>
              <a:rPr lang="en-US" baseline="0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– Pleasing</a:t>
            </a:r>
            <a:r>
              <a:rPr lang="en-US" baseline="0" dirty="0" smtClean="0"/>
              <a:t> </a:t>
            </a:r>
            <a:r>
              <a:rPr lang="en-US" dirty="0" smtClean="0"/>
              <a:t>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Discussion???</a:t>
            </a:r>
            <a:br>
              <a:rPr lang="en-US" dirty="0" smtClean="0"/>
            </a:br>
            <a:r>
              <a:rPr lang="en-US" dirty="0" smtClean="0"/>
              <a:t>I can’t just sit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to talk but I get self-conscious</a:t>
            </a:r>
          </a:p>
          <a:p>
            <a:r>
              <a:rPr lang="en-US" dirty="0" smtClean="0"/>
              <a:t>Audience Involvement</a:t>
            </a:r>
          </a:p>
          <a:p>
            <a:r>
              <a:rPr lang="en-US" dirty="0" smtClean="0"/>
              <a:t>Want your input on:</a:t>
            </a:r>
          </a:p>
          <a:p>
            <a:pPr lvl="1"/>
            <a:r>
              <a:rPr lang="en-US" dirty="0" smtClean="0"/>
              <a:t>What you love</a:t>
            </a:r>
          </a:p>
          <a:p>
            <a:pPr lvl="1"/>
            <a:r>
              <a:rPr lang="en-US" dirty="0" smtClean="0"/>
              <a:t>What you hate</a:t>
            </a:r>
          </a:p>
          <a:p>
            <a:pPr lvl="1"/>
            <a:r>
              <a:rPr lang="en-US" dirty="0" smtClean="0"/>
              <a:t>Everything in between</a:t>
            </a:r>
          </a:p>
          <a:p>
            <a:r>
              <a:rPr lang="en-US" dirty="0" smtClean="0"/>
              <a:t>Hear ideas from everyone</a:t>
            </a:r>
            <a:br>
              <a:rPr lang="en-US" dirty="0" smtClean="0"/>
            </a:br>
            <a:r>
              <a:rPr lang="en-US" dirty="0" smtClean="0"/>
              <a:t>	beginner to the experienced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keep (or regain)</a:t>
            </a:r>
            <a:br>
              <a:rPr lang="en-US" dirty="0" smtClean="0"/>
            </a:br>
            <a:r>
              <a:rPr lang="en-US" dirty="0" smtClean="0"/>
              <a:t>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High-end</a:t>
            </a:r>
            <a:r>
              <a:rPr lang="en-US" baseline="0" dirty="0" smtClean="0"/>
              <a:t> equipment</a:t>
            </a:r>
          </a:p>
          <a:p>
            <a:pPr lvl="1"/>
            <a:r>
              <a:rPr lang="en-US" dirty="0" smtClean="0"/>
              <a:t>Computers</a:t>
            </a:r>
          </a:p>
          <a:p>
            <a:pPr lvl="1"/>
            <a:r>
              <a:rPr lang="en-US" dirty="0" smtClean="0"/>
              <a:t>Internet</a:t>
            </a:r>
            <a:r>
              <a:rPr lang="en-US" baseline="0" dirty="0" smtClean="0"/>
              <a:t> Access</a:t>
            </a:r>
          </a:p>
          <a:p>
            <a:pPr lvl="1"/>
            <a:r>
              <a:rPr lang="en-US" baseline="0" dirty="0" smtClean="0"/>
              <a:t>Software Tools</a:t>
            </a:r>
          </a:p>
          <a:p>
            <a:pPr lvl="2"/>
            <a:r>
              <a:rPr lang="en-US" dirty="0" smtClean="0"/>
              <a:t>IDE</a:t>
            </a:r>
          </a:p>
          <a:p>
            <a:pPr lvl="2"/>
            <a:r>
              <a:rPr lang="en-US" dirty="0" smtClean="0"/>
              <a:t>Re-Sharper</a:t>
            </a:r>
          </a:p>
          <a:p>
            <a:pPr lvl="2"/>
            <a:r>
              <a:rPr lang="en-US" dirty="0" smtClean="0"/>
              <a:t>Photoshop</a:t>
            </a:r>
            <a:r>
              <a:rPr lang="en-US" baseline="0" dirty="0" smtClean="0"/>
              <a:t> (really)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– Great</a:t>
            </a:r>
            <a:r>
              <a:rPr lang="en-US" baseline="0" dirty="0" smtClean="0"/>
              <a:t> </a:t>
            </a:r>
            <a:r>
              <a:rPr lang="en-US" dirty="0" smtClean="0"/>
              <a:t>Tools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keep (or regain)</a:t>
            </a:r>
            <a:br>
              <a:rPr lang="en-US" dirty="0" smtClean="0"/>
            </a:br>
            <a:r>
              <a:rPr lang="en-US" dirty="0" smtClean="0"/>
              <a:t>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Selling points</a:t>
            </a:r>
          </a:p>
          <a:p>
            <a:pPr lvl="1"/>
            <a:r>
              <a:rPr lang="en-US" dirty="0" smtClean="0"/>
              <a:t>Low cost</a:t>
            </a:r>
            <a:r>
              <a:rPr lang="en-US" baseline="0" dirty="0" smtClean="0"/>
              <a:t> compared to project costs</a:t>
            </a:r>
          </a:p>
          <a:p>
            <a:pPr lvl="1"/>
            <a:r>
              <a:rPr lang="en-US" baseline="0" dirty="0" smtClean="0"/>
              <a:t>Computers have never been cheaper</a:t>
            </a:r>
          </a:p>
          <a:p>
            <a:pPr lvl="1"/>
            <a:r>
              <a:rPr lang="en-US" baseline="0" dirty="0" smtClean="0"/>
              <a:t>Internet access has never been cheaper (FIOS?)</a:t>
            </a:r>
          </a:p>
          <a:p>
            <a:pPr lvl="1"/>
            <a:r>
              <a:rPr lang="en-US" baseline="0" dirty="0" smtClean="0"/>
              <a:t>Off-lease equip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– Great Tools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keep (or regain)</a:t>
            </a:r>
            <a:br>
              <a:rPr lang="en-US" dirty="0" smtClean="0"/>
            </a:br>
            <a:r>
              <a:rPr lang="en-US" dirty="0" smtClean="0"/>
              <a:t>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High quality backup system</a:t>
            </a:r>
          </a:p>
          <a:p>
            <a:pPr lvl="0"/>
            <a:r>
              <a:rPr lang="en-US" dirty="0" smtClean="0"/>
              <a:t>Poor man’s</a:t>
            </a:r>
            <a:r>
              <a:rPr lang="en-US" baseline="0" dirty="0" smtClean="0"/>
              <a:t> (personal) backup</a:t>
            </a:r>
          </a:p>
          <a:p>
            <a:pPr lvl="1"/>
            <a:r>
              <a:rPr lang="en-US" dirty="0" smtClean="0"/>
              <a:t>USB drives</a:t>
            </a:r>
          </a:p>
          <a:p>
            <a:pPr lvl="1"/>
            <a:r>
              <a:rPr lang="en-US" dirty="0" smtClean="0"/>
              <a:t>Local </a:t>
            </a:r>
            <a:r>
              <a:rPr lang="en-US" dirty="0" err="1" smtClean="0"/>
              <a:t>svn</a:t>
            </a:r>
            <a:endParaRPr lang="en-US" dirty="0" smtClean="0"/>
          </a:p>
          <a:p>
            <a:pPr lvl="0"/>
            <a:r>
              <a:rPr lang="en-US" dirty="0" smtClean="0"/>
              <a:t>Version control system</a:t>
            </a:r>
          </a:p>
          <a:p>
            <a:pPr lvl="1"/>
            <a:r>
              <a:rPr lang="en-US" dirty="0" smtClean="0"/>
              <a:t>May have VSS in your licensing</a:t>
            </a:r>
            <a:r>
              <a:rPr lang="en-US" baseline="0" dirty="0" smtClean="0"/>
              <a:t> subscription</a:t>
            </a:r>
          </a:p>
          <a:p>
            <a:pPr lvl="1"/>
            <a:r>
              <a:rPr lang="en-US" dirty="0" err="1" smtClean="0"/>
              <a:t>svn</a:t>
            </a:r>
            <a:r>
              <a:rPr lang="en-US" dirty="0" smtClean="0"/>
              <a:t> is free!</a:t>
            </a:r>
          </a:p>
          <a:p>
            <a:pPr lvl="0"/>
            <a:r>
              <a:rPr lang="en-US" dirty="0" smtClean="0"/>
              <a:t>Continuous integration</a:t>
            </a:r>
            <a:r>
              <a:rPr lang="en-US" baseline="0" dirty="0" smtClean="0"/>
              <a:t>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– Avoiding loss of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keep (or regain)</a:t>
            </a:r>
            <a:br>
              <a:rPr lang="en-US" dirty="0" smtClean="0"/>
            </a:br>
            <a:r>
              <a:rPr lang="en-US" dirty="0" smtClean="0"/>
              <a:t>your passion?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Agile</a:t>
            </a:r>
            <a:r>
              <a:rPr lang="en-US" baseline="0" dirty="0" smtClean="0"/>
              <a:t> practices</a:t>
            </a:r>
          </a:p>
          <a:p>
            <a:pPr lvl="1"/>
            <a:r>
              <a:rPr lang="en-US" dirty="0" smtClean="0"/>
              <a:t>TDD</a:t>
            </a:r>
          </a:p>
          <a:p>
            <a:pPr lvl="1"/>
            <a:r>
              <a:rPr lang="en-US" dirty="0" smtClean="0"/>
              <a:t>Frequent Deliverables</a:t>
            </a:r>
            <a:r>
              <a:rPr lang="en-US" baseline="0" dirty="0" smtClean="0"/>
              <a:t> (heartbeat)</a:t>
            </a:r>
          </a:p>
          <a:p>
            <a:pPr lvl="1"/>
            <a:r>
              <a:rPr lang="en-US" baseline="0" dirty="0" smtClean="0"/>
              <a:t>Customer involvement</a:t>
            </a:r>
          </a:p>
          <a:p>
            <a:pPr lvl="1"/>
            <a:r>
              <a:rPr lang="en-US" baseline="0" dirty="0" smtClean="0"/>
              <a:t>Flexible design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Work –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800" b="1" kern="1200" cap="none" baseline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Developing High Quality Software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kern="1200" cap="none" baseline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What does it means to develop a "good" product?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kern="1200" cap="none" baseline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What does it means to develop a "good" product?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Delivered in time</a:t>
            </a:r>
          </a:p>
          <a:p>
            <a:r>
              <a:rPr lang="en-US" dirty="0" smtClean="0"/>
              <a:t>Within budget</a:t>
            </a:r>
          </a:p>
          <a:p>
            <a:r>
              <a:rPr lang="en-US" dirty="0" smtClean="0"/>
              <a:t>Fulfills customer requirements</a:t>
            </a:r>
          </a:p>
          <a:p>
            <a:r>
              <a:rPr lang="en-US" dirty="0" smtClean="0"/>
              <a:t>Iron Triangle?</a:t>
            </a:r>
          </a:p>
          <a:p>
            <a:r>
              <a:rPr lang="en-US" dirty="0" smtClean="0"/>
              <a:t>How do you define successful?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kern="1200" cap="none" baseline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When is it good enough?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13th,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kern="1200" cap="none" baseline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When is it good enough?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deadline no matter what’s finished</a:t>
            </a:r>
          </a:p>
          <a:p>
            <a:r>
              <a:rPr lang="en-US" dirty="0" smtClean="0"/>
              <a:t>When the requirements are done</a:t>
            </a:r>
          </a:p>
          <a:p>
            <a:r>
              <a:rPr lang="en-US" dirty="0" smtClean="0"/>
              <a:t>When it’s high quality</a:t>
            </a:r>
          </a:p>
          <a:p>
            <a:r>
              <a:rPr lang="en-US" dirty="0" smtClean="0"/>
              <a:t>What if these don’t all happen at the same time?</a:t>
            </a:r>
            <a:br>
              <a:rPr lang="en-US" dirty="0" smtClean="0"/>
            </a:br>
            <a:r>
              <a:rPr lang="en-US" dirty="0" smtClean="0"/>
              <a:t>And they most likely won’t!</a:t>
            </a:r>
          </a:p>
          <a:p>
            <a:r>
              <a:rPr lang="en-US" dirty="0" smtClean="0"/>
              <a:t>The answer is different with every project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 do you say “Stop and ship it!”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the customer?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813" y="1981200"/>
            <a:ext cx="1219200" cy="990600"/>
          </a:xfrm>
        </p:spPr>
        <p:txBody>
          <a:bodyPr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64129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h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82096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a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72148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2467896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804652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3106290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e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397923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s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3729057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err="1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3929742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4434348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m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4829394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e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5150523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a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5470071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n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5895315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6169038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o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6642567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noProof="0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b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6978444" y="1981200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e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2547258" y="2715987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P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2883135" y="2715987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a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3173187" y="2715987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s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432864" y="2715987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s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3630387" y="2715987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err="1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3873735" y="2715987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o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4208031" y="2715987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n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4525998" y="2715987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a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4802181" y="2715987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5060277" y="2715987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e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5350329" y="2715987"/>
            <a:ext cx="1219200" cy="9906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grpId="0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56" presetClass="entr" presetSubtype="0" fill="hold" grpId="0" nodeType="withEffect">
                                  <p:stCondLst>
                                    <p:cond delay="1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56" presetClass="entr" presetSubtype="0" fill="hold" grpId="0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56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56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56" presetClass="entr" presetSubtype="0" fill="hold" grpId="0" nodeType="withEffect">
                                  <p:stCondLst>
                                    <p:cond delay="1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56" presetClass="entr" presetSubtype="0" fill="hold" grpId="0" nodeType="withEffect">
                                  <p:stCondLst>
                                    <p:cond delay="19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56" presetClass="entr" presetSubtype="0" fill="hold" grpId="0" nodeType="withEffect">
                                  <p:stCondLst>
                                    <p:cond delay="2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56" presetClass="entr" presetSubtype="0" fill="hold" grpId="0" nodeType="withEffect">
                                  <p:stCondLst>
                                    <p:cond delay="2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56" presetClass="entr" presetSubtype="0" fill="hold" grpId="0" nodeType="withEffect">
                                  <p:stCondLst>
                                    <p:cond delay="2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56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56" presetClass="entr" presetSubtype="0" fill="hold" grpId="0" nodeType="withEffect">
                                  <p:stCondLst>
                                    <p:cond delay="2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56" presetClass="entr" presetSubtype="0" fill="hold" grpId="0" nodeType="withEffect">
                                  <p:stCondLst>
                                    <p:cond delay="2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56" presetClass="entr" presetSubtype="0" fill="hold" grpId="0" nodeType="withEffect">
                                  <p:stCondLst>
                                    <p:cond delay="2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56" presetClass="entr" presetSubtype="0" fill="hold" grpId="0" nodeType="withEffect">
                                  <p:stCondLst>
                                    <p:cond delay="29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56" presetClass="entr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56" presetClass="entr" presetSubtype="0" fill="hold" grpId="0" nodeType="withEffect">
                                  <p:stCondLst>
                                    <p:cond delay="3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56" presetClass="entr" presetSubtype="0" fill="hold" grpId="0" nodeType="withEffect">
                                  <p:stCondLst>
                                    <p:cond delay="3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56" presetClass="entr" presetSubtype="0" fill="hold" grpId="0" nodeType="withEffect">
                                  <p:stCondLst>
                                    <p:cond delay="3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56" presetClass="entr" presetSubtype="0" fill="hold" grpId="0" nodeType="withEffect">
                                  <p:stCondLst>
                                    <p:cond delay="3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8" grpId="0"/>
      <p:bldP spid="9" grpId="0"/>
      <p:bldP spid="11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the customer?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one asking for the product?</a:t>
            </a:r>
          </a:p>
          <a:p>
            <a:r>
              <a:rPr lang="en-US" dirty="0" smtClean="0"/>
              <a:t>The one paying for the product?</a:t>
            </a:r>
          </a:p>
          <a:p>
            <a:r>
              <a:rPr lang="en-US" dirty="0" smtClean="0"/>
              <a:t>The users of the product (not necessarily either of the two roles above)?</a:t>
            </a:r>
          </a:p>
          <a:p>
            <a:r>
              <a:rPr lang="en-US" dirty="0" smtClean="0"/>
              <a:t>The one selling the product?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determine when the customer is satisfied?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do you determine when the customer is satisfied?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stop calling you for updates/fixes</a:t>
            </a:r>
          </a:p>
          <a:p>
            <a:r>
              <a:rPr lang="en-US" dirty="0" smtClean="0"/>
              <a:t>They start calling you for updates/fixes</a:t>
            </a:r>
          </a:p>
          <a:p>
            <a:r>
              <a:rPr lang="en-US" dirty="0" smtClean="0"/>
              <a:t>They have signed off on the functional requirements doc</a:t>
            </a:r>
          </a:p>
          <a:p>
            <a:r>
              <a:rPr lang="en-US" dirty="0" smtClean="0"/>
              <a:t>Your competitor’s customers start using your product</a:t>
            </a:r>
          </a:p>
          <a:p>
            <a:r>
              <a:rPr lang="en-US" dirty="0" smtClean="0"/>
              <a:t>Can they really be satisfied?</a:t>
            </a:r>
          </a:p>
          <a:p>
            <a:r>
              <a:rPr lang="en-US" dirty="0" smtClean="0"/>
              <a:t>Is it reasonable on every project to satisfy the customer?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bug versus </a:t>
            </a:r>
            <a:br>
              <a:rPr lang="en-US" dirty="0" smtClean="0"/>
            </a:br>
            <a:r>
              <a:rPr lang="en-US" dirty="0" smtClean="0"/>
              <a:t>a feature request?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bug versus </a:t>
            </a:r>
            <a:br>
              <a:rPr lang="en-US" dirty="0" smtClean="0"/>
            </a:br>
            <a:r>
              <a:rPr lang="en-US" dirty="0" smtClean="0"/>
              <a:t>a feature request?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Bug</a:t>
            </a:r>
          </a:p>
          <a:p>
            <a:pPr lvl="1"/>
            <a:r>
              <a:rPr lang="en-US" dirty="0" smtClean="0"/>
              <a:t>The system doesn’t work the way the spec says it should</a:t>
            </a:r>
          </a:p>
          <a:p>
            <a:pPr lvl="1"/>
            <a:r>
              <a:rPr lang="en-US" dirty="0" smtClean="0"/>
              <a:t>The system doesn’t work the way your customers want it to</a:t>
            </a:r>
          </a:p>
          <a:p>
            <a:pPr lvl="1"/>
            <a:r>
              <a:rPr lang="en-US" dirty="0" smtClean="0"/>
              <a:t>The system doesn’t work the way your customers expect it to</a:t>
            </a:r>
          </a:p>
          <a:p>
            <a:r>
              <a:rPr lang="en-US" dirty="0" smtClean="0"/>
              <a:t>Are these Feature Requests?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80/20 rule – User Scope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80/20 </a:t>
            </a:r>
            <a:r>
              <a:rPr lang="en-US" dirty="0" smtClean="0"/>
              <a:t>rule – User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</a:t>
            </a:r>
            <a:r>
              <a:rPr lang="en-US" dirty="0" smtClean="0"/>
              <a:t>analyzes and displays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Drag-n-drop components</a:t>
            </a:r>
          </a:p>
          <a:p>
            <a:r>
              <a:rPr lang="en-US" dirty="0" smtClean="0"/>
              <a:t>Little </a:t>
            </a:r>
            <a:r>
              <a:rPr lang="en-US" dirty="0" smtClean="0"/>
              <a:t>attention to UI </a:t>
            </a:r>
            <a:r>
              <a:rPr lang="en-US" dirty="0" smtClean="0"/>
              <a:t>or backend</a:t>
            </a:r>
          </a:p>
          <a:p>
            <a:r>
              <a:rPr lang="en-US" dirty="0" smtClean="0"/>
              <a:t>Simple </a:t>
            </a:r>
            <a:r>
              <a:rPr lang="en-US" dirty="0" smtClean="0"/>
              <a:t>"click this" </a:t>
            </a:r>
            <a:r>
              <a:rPr lang="en-US" dirty="0" smtClean="0"/>
              <a:t>functionality</a:t>
            </a:r>
          </a:p>
          <a:p>
            <a:r>
              <a:rPr lang="en-US" dirty="0" smtClean="0"/>
              <a:t>Enough </a:t>
            </a:r>
            <a:r>
              <a:rPr lang="en-US" dirty="0" smtClean="0"/>
              <a:t>to satisfy the requirements 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Simple internal app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80/20 </a:t>
            </a:r>
            <a:r>
              <a:rPr lang="en-US" dirty="0" smtClean="0"/>
              <a:t>rule</a:t>
            </a:r>
            <a:r>
              <a:rPr lang="en-US" baseline="0" dirty="0" smtClean="0"/>
              <a:t> – User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Items not </a:t>
            </a:r>
            <a:r>
              <a:rPr lang="en-US" dirty="0" smtClean="0"/>
              <a:t>directly related to the function are </a:t>
            </a:r>
            <a:r>
              <a:rPr lang="en-US" dirty="0" smtClean="0"/>
              <a:t>important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UI</a:t>
            </a:r>
          </a:p>
          <a:p>
            <a:pPr lvl="1"/>
            <a:r>
              <a:rPr lang="en-US" dirty="0" smtClean="0"/>
              <a:t>Help docs</a:t>
            </a:r>
          </a:p>
          <a:p>
            <a:pPr lvl="1"/>
            <a:r>
              <a:rPr lang="en-US" dirty="0" smtClean="0"/>
              <a:t>etc</a:t>
            </a:r>
            <a:r>
              <a:rPr lang="en-US" dirty="0" smtClean="0"/>
              <a:t> 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Public facing or customer buy-in app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80/20 </a:t>
            </a:r>
            <a:r>
              <a:rPr lang="en-US" dirty="0" smtClean="0"/>
              <a:t>rule</a:t>
            </a:r>
            <a:r>
              <a:rPr lang="en-US" baseline="0" dirty="0" smtClean="0"/>
              <a:t> – User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Dramatically </a:t>
            </a:r>
            <a:r>
              <a:rPr lang="en-US" dirty="0" smtClean="0"/>
              <a:t>different </a:t>
            </a:r>
            <a:r>
              <a:rPr lang="en-US" dirty="0" smtClean="0"/>
              <a:t>approaches</a:t>
            </a:r>
          </a:p>
          <a:p>
            <a:r>
              <a:rPr lang="en-US" dirty="0" smtClean="0"/>
              <a:t>O</a:t>
            </a:r>
            <a:r>
              <a:rPr lang="en-US" dirty="0" smtClean="0"/>
              <a:t>ften </a:t>
            </a:r>
            <a:r>
              <a:rPr lang="en-US" dirty="0" smtClean="0"/>
              <a:t>cannot be easily switched back and </a:t>
            </a:r>
            <a:r>
              <a:rPr lang="en-US" dirty="0" smtClean="0"/>
              <a:t>forth</a:t>
            </a:r>
            <a:endParaRPr lang="en-US" sz="3800" dirty="0" smtClean="0"/>
          </a:p>
          <a:p>
            <a:r>
              <a:rPr lang="en-US" dirty="0" smtClean="0"/>
              <a:t>Difficult </a:t>
            </a:r>
            <a:r>
              <a:rPr lang="en-US" dirty="0" smtClean="0"/>
              <a:t>to know </a:t>
            </a:r>
            <a:r>
              <a:rPr lang="en-US" dirty="0" smtClean="0"/>
              <a:t>which project is which</a:t>
            </a:r>
          </a:p>
          <a:p>
            <a:pPr lvl="1"/>
            <a:r>
              <a:rPr lang="en-US" dirty="0" smtClean="0"/>
              <a:t>Today's </a:t>
            </a:r>
            <a:r>
              <a:rPr lang="en-US" dirty="0" smtClean="0"/>
              <a:t>home grown report app for accounting may be tomorrow's payroll system serving the entire enterprise.</a:t>
            </a:r>
            <a:r>
              <a:rPr lang="en-US" sz="3400" dirty="0" smtClean="0"/>
              <a:t> </a:t>
            </a:r>
          </a:p>
          <a:p>
            <a:r>
              <a:rPr lang="en-US" dirty="0" smtClean="0"/>
              <a:t>Always develop </a:t>
            </a:r>
            <a:r>
              <a:rPr lang="en-US" dirty="0" smtClean="0"/>
              <a:t>the 20</a:t>
            </a:r>
            <a:r>
              <a:rPr lang="en-US" dirty="0" smtClean="0"/>
              <a:t>%?</a:t>
            </a:r>
          </a:p>
          <a:p>
            <a:pPr lvl="1"/>
            <a:r>
              <a:rPr lang="en-US" dirty="0" smtClean="0"/>
              <a:t>Rich </a:t>
            </a:r>
            <a:r>
              <a:rPr lang="en-US" dirty="0" smtClean="0"/>
              <a:t>OO designs, optimizations, and </a:t>
            </a:r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Assume the </a:t>
            </a:r>
            <a:r>
              <a:rPr lang="en-US" dirty="0" smtClean="0"/>
              <a:t>3 people using </a:t>
            </a:r>
            <a:r>
              <a:rPr lang="en-US" dirty="0" smtClean="0"/>
              <a:t>it today </a:t>
            </a:r>
            <a:r>
              <a:rPr lang="en-US" dirty="0" smtClean="0"/>
              <a:t>will be the 3 million using it </a:t>
            </a:r>
            <a:r>
              <a:rPr lang="en-US" dirty="0" smtClean="0"/>
              <a:t>tomorrow</a:t>
            </a:r>
            <a:endParaRPr lang="en-US" sz="3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dilemma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80/20 rule – Dev Scope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does it mean to be</a:t>
            </a:r>
            <a:br>
              <a:rPr lang="en-US" dirty="0" smtClean="0"/>
            </a:br>
            <a:r>
              <a:rPr lang="en-US" dirty="0" smtClean="0"/>
              <a:t>Passionate?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 -0.3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80/20 </a:t>
            </a:r>
            <a:r>
              <a:rPr lang="en-US" dirty="0" smtClean="0"/>
              <a:t>rule – Dev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 you develop in house?</a:t>
            </a:r>
          </a:p>
          <a:p>
            <a:r>
              <a:rPr lang="en-US" dirty="0" smtClean="0"/>
              <a:t>When do you buy off the shelf?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80/20 </a:t>
            </a:r>
            <a:r>
              <a:rPr lang="en-US" dirty="0" smtClean="0"/>
              <a:t>rule – Dev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Get </a:t>
            </a:r>
            <a:r>
              <a:rPr lang="en-US" sz="3200" dirty="0" smtClean="0"/>
              <a:t>exactly what you want</a:t>
            </a:r>
            <a:r>
              <a:rPr lang="en-US" sz="4400" dirty="0" smtClean="0"/>
              <a:t> </a:t>
            </a:r>
            <a:endParaRPr lang="en-US" sz="4000" dirty="0" smtClean="0"/>
          </a:p>
          <a:p>
            <a:r>
              <a:rPr lang="en-US" sz="3200" dirty="0" smtClean="0"/>
              <a:t>Full control over the future stability and </a:t>
            </a:r>
            <a:r>
              <a:rPr lang="en-US" sz="3200" dirty="0" smtClean="0"/>
              <a:t>functionality</a:t>
            </a:r>
            <a:endParaRPr lang="en-US" sz="4000" dirty="0" smtClean="0"/>
          </a:p>
          <a:p>
            <a:r>
              <a:rPr lang="en-US" sz="3200" dirty="0" smtClean="0"/>
              <a:t>Potentially hours saved as </a:t>
            </a:r>
            <a:r>
              <a:rPr lang="en-US" sz="3200" dirty="0" smtClean="0"/>
              <a:t>complexity increases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In-house positives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80/20 </a:t>
            </a:r>
            <a:r>
              <a:rPr lang="en-US" dirty="0" smtClean="0"/>
              <a:t>rule – Dev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Potentially </a:t>
            </a:r>
            <a:r>
              <a:rPr lang="en-US" sz="3200" dirty="0" smtClean="0"/>
              <a:t>much higher cost up front</a:t>
            </a:r>
            <a:r>
              <a:rPr lang="en-US" sz="4400" dirty="0" smtClean="0"/>
              <a:t> </a:t>
            </a:r>
            <a:endParaRPr lang="en-US" sz="4000" dirty="0" smtClean="0"/>
          </a:p>
          <a:p>
            <a:r>
              <a:rPr lang="en-US" sz="3200" dirty="0" smtClean="0"/>
              <a:t>Delay in rapid development</a:t>
            </a:r>
            <a:r>
              <a:rPr lang="en-US" sz="4400" dirty="0" smtClean="0"/>
              <a:t> </a:t>
            </a:r>
            <a:endParaRPr lang="en-US" sz="4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In-house</a:t>
            </a:r>
            <a:r>
              <a:rPr lang="en-US" baseline="0" dirty="0" smtClean="0"/>
              <a:t> negatives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80/20 </a:t>
            </a:r>
            <a:r>
              <a:rPr lang="en-US" dirty="0" smtClean="0"/>
              <a:t>rule – Dev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Saves </a:t>
            </a:r>
            <a:r>
              <a:rPr lang="en-US" sz="3200" dirty="0" smtClean="0"/>
              <a:t>initial dev time</a:t>
            </a:r>
            <a:r>
              <a:rPr lang="en-US" sz="4400" dirty="0" smtClean="0"/>
              <a:t> </a:t>
            </a:r>
            <a:endParaRPr lang="en-US" sz="4000" dirty="0" smtClean="0"/>
          </a:p>
          <a:p>
            <a:r>
              <a:rPr lang="en-US" sz="3200" dirty="0" smtClean="0"/>
              <a:t>Allows rapid development</a:t>
            </a:r>
            <a:r>
              <a:rPr lang="en-US" sz="4400" dirty="0" smtClean="0"/>
              <a:t> </a:t>
            </a:r>
            <a:endParaRPr lang="en-US" sz="4400" dirty="0" smtClean="0"/>
          </a:p>
          <a:p>
            <a:r>
              <a:rPr lang="en-US" sz="3200" dirty="0" smtClean="0"/>
              <a:t>Lower training cost (initially)</a:t>
            </a:r>
            <a:endParaRPr lang="en-US" sz="3200" dirty="0" smtClean="0"/>
          </a:p>
          <a:p>
            <a:r>
              <a:rPr lang="en-US" sz="3200" dirty="0" smtClean="0"/>
              <a:t>Open to new functionality rapidly</a:t>
            </a:r>
            <a:br>
              <a:rPr lang="en-US" sz="3200" dirty="0" smtClean="0"/>
            </a:br>
            <a:r>
              <a:rPr lang="en-US" sz="2800" dirty="0" smtClean="0"/>
              <a:t>(AJAX, REST</a:t>
            </a:r>
            <a:r>
              <a:rPr lang="en-US" sz="2800" dirty="0" smtClean="0"/>
              <a:t>, etc</a:t>
            </a:r>
            <a:r>
              <a:rPr lang="en-US" sz="2800" dirty="0" smtClean="0"/>
              <a:t>)</a:t>
            </a:r>
            <a:endParaRPr lang="en-US" sz="4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Off-the-shelf positives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80/20 </a:t>
            </a:r>
            <a:r>
              <a:rPr lang="en-US" dirty="0" smtClean="0"/>
              <a:t>rule – Dev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Quality now </a:t>
            </a:r>
            <a:r>
              <a:rPr lang="en-US" sz="3200" dirty="0" smtClean="0"/>
              <a:t>directly tied </a:t>
            </a:r>
            <a:r>
              <a:rPr lang="en-US" sz="3200" dirty="0" smtClean="0"/>
              <a:t>to:</a:t>
            </a:r>
          </a:p>
          <a:p>
            <a:pPr lvl="1"/>
            <a:r>
              <a:rPr lang="en-US" sz="2800" dirty="0" smtClean="0"/>
              <a:t>Potential </a:t>
            </a:r>
            <a:r>
              <a:rPr lang="en-US" sz="2800" dirty="0" smtClean="0"/>
              <a:t>of lack of </a:t>
            </a:r>
            <a:r>
              <a:rPr lang="en-US" sz="2800" dirty="0" smtClean="0"/>
              <a:t>updates</a:t>
            </a:r>
          </a:p>
          <a:p>
            <a:pPr lvl="1"/>
            <a:r>
              <a:rPr lang="en-US" sz="2800" dirty="0" smtClean="0"/>
              <a:t>L</a:t>
            </a:r>
            <a:r>
              <a:rPr lang="en-US" sz="2800" dirty="0" smtClean="0"/>
              <a:t>ack </a:t>
            </a:r>
            <a:r>
              <a:rPr lang="en-US" sz="2800" dirty="0" smtClean="0"/>
              <a:t>of </a:t>
            </a:r>
            <a:r>
              <a:rPr lang="en-US" sz="2800" dirty="0" smtClean="0"/>
              <a:t>documentation</a:t>
            </a:r>
          </a:p>
          <a:p>
            <a:pPr lvl="1"/>
            <a:r>
              <a:rPr lang="en-US" sz="2800" dirty="0" smtClean="0"/>
              <a:t>P</a:t>
            </a:r>
            <a:r>
              <a:rPr lang="en-US" sz="2800" dirty="0" smtClean="0"/>
              <a:t>oor implementation</a:t>
            </a:r>
          </a:p>
          <a:p>
            <a:pPr lvl="1"/>
            <a:r>
              <a:rPr lang="en-US" sz="2800" dirty="0" smtClean="0"/>
              <a:t>P</a:t>
            </a:r>
            <a:r>
              <a:rPr lang="en-US" sz="2800" dirty="0" smtClean="0"/>
              <a:t>rovider </a:t>
            </a:r>
            <a:r>
              <a:rPr lang="en-US" sz="2800" dirty="0" smtClean="0"/>
              <a:t>drops the product</a:t>
            </a:r>
            <a:r>
              <a:rPr lang="en-US" sz="3600" dirty="0" smtClean="0"/>
              <a:t> </a:t>
            </a:r>
          </a:p>
          <a:p>
            <a:r>
              <a:rPr lang="en-US" sz="3200" dirty="0" smtClean="0"/>
              <a:t>May not fit your specific </a:t>
            </a:r>
            <a:r>
              <a:rPr lang="en-US" sz="3200" dirty="0" smtClean="0"/>
              <a:t>requirement</a:t>
            </a:r>
          </a:p>
          <a:p>
            <a:pPr lvl="1"/>
            <a:r>
              <a:rPr lang="en-US" sz="2800" dirty="0" smtClean="0"/>
              <a:t>Off </a:t>
            </a:r>
            <a:r>
              <a:rPr lang="en-US" sz="2800" dirty="0" smtClean="0"/>
              <a:t>the shelf </a:t>
            </a:r>
            <a:r>
              <a:rPr lang="en-US" sz="2800" dirty="0" smtClean="0"/>
              <a:t>tends </a:t>
            </a:r>
            <a:r>
              <a:rPr lang="en-US" sz="2800" dirty="0" smtClean="0"/>
              <a:t>to be built for the general population (the 80%).</a:t>
            </a:r>
            <a:r>
              <a:rPr lang="en-US" sz="3600" dirty="0" smtClean="0"/>
              <a:t> </a:t>
            </a:r>
          </a:p>
          <a:p>
            <a:r>
              <a:rPr lang="en-US" sz="3200" dirty="0" smtClean="0"/>
              <a:t>Potentially very high cost in </a:t>
            </a:r>
            <a:r>
              <a:rPr lang="en-US" sz="3200" dirty="0" smtClean="0"/>
              <a:t>“tweaking” outside </a:t>
            </a:r>
            <a:r>
              <a:rPr lang="en-US" sz="3200" dirty="0" smtClean="0"/>
              <a:t>of it's intended use (styling, custom events, custom rules, etc)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Off-the-shelf</a:t>
            </a:r>
            <a:r>
              <a:rPr lang="en-US" baseline="0" dirty="0" smtClean="0"/>
              <a:t> negatives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“hack” versus the solution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“hack” versus the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 want to develop the solution</a:t>
            </a:r>
          </a:p>
          <a:p>
            <a:r>
              <a:rPr lang="en-US" dirty="0" smtClean="0"/>
              <a:t>When is a hack OK?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Usage</a:t>
            </a:r>
          </a:p>
          <a:p>
            <a:pPr lvl="1"/>
            <a:r>
              <a:rPr lang="en-US" dirty="0" smtClean="0"/>
              <a:t>Is it ever OK?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Passionate!!!!</a:t>
            </a:r>
          </a:p>
          <a:p>
            <a:r>
              <a:rPr lang="en-US" dirty="0" smtClean="0"/>
              <a:t>Develop with quality!</a:t>
            </a:r>
          </a:p>
          <a:p>
            <a:endParaRPr lang="en-US" dirty="0" smtClean="0"/>
          </a:p>
          <a:p>
            <a:r>
              <a:rPr lang="en-US" dirty="0" smtClean="0"/>
              <a:t>http://MattPenner.info</a:t>
            </a:r>
            <a:br>
              <a:rPr lang="en-US" dirty="0" smtClean="0"/>
            </a:br>
            <a:r>
              <a:rPr lang="en-US" dirty="0" smtClean="0"/>
              <a:t>My tech blog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does it mean to be</a:t>
            </a:r>
            <a:br>
              <a:rPr lang="en-US" dirty="0" smtClean="0"/>
            </a:br>
            <a:r>
              <a:rPr lang="en-US" dirty="0" smtClean="0"/>
              <a:t>Passionate?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Burst with Excitement?</a:t>
            </a:r>
          </a:p>
          <a:p>
            <a:r>
              <a:rPr lang="en-US" dirty="0" smtClean="0"/>
              <a:t>Talk to your Family or Friends about?</a:t>
            </a:r>
          </a:p>
          <a:p>
            <a:r>
              <a:rPr lang="en-US" dirty="0" smtClean="0"/>
              <a:t>Spend every waking moment</a:t>
            </a:r>
          </a:p>
          <a:p>
            <a:pPr lvl="1"/>
            <a:r>
              <a:rPr lang="en-US" dirty="0" smtClean="0"/>
              <a:t>Thinking?</a:t>
            </a:r>
          </a:p>
          <a:p>
            <a:pPr lvl="1"/>
            <a:r>
              <a:rPr lang="en-US" dirty="0" smtClean="0"/>
              <a:t>Learning?</a:t>
            </a:r>
          </a:p>
          <a:p>
            <a:pPr lvl="1"/>
            <a:r>
              <a:rPr lang="en-US" dirty="0" smtClean="0"/>
              <a:t>Doing?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What gets you to: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are you Passionate about?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are you Passionate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en-US" dirty="0" smtClean="0"/>
              <a:t>		Family</a:t>
            </a:r>
          </a:p>
          <a:p>
            <a:pPr>
              <a:buNone/>
            </a:pPr>
            <a:r>
              <a:rPr lang="en-US" dirty="0" smtClean="0"/>
              <a:t>Friends</a:t>
            </a:r>
          </a:p>
          <a:p>
            <a:pPr>
              <a:buNone/>
            </a:pPr>
            <a:r>
              <a:rPr lang="en-US" dirty="0" smtClean="0"/>
              <a:t>			Religion</a:t>
            </a:r>
          </a:p>
          <a:p>
            <a:pPr>
              <a:buNone/>
            </a:pPr>
            <a:r>
              <a:rPr lang="en-US" dirty="0" smtClean="0"/>
              <a:t>	   Money</a:t>
            </a:r>
          </a:p>
          <a:p>
            <a:pPr>
              <a:buNone/>
            </a:pPr>
            <a:r>
              <a:rPr lang="en-US" dirty="0" smtClean="0"/>
              <a:t>  Music</a:t>
            </a:r>
          </a:p>
          <a:p>
            <a:pPr>
              <a:buNone/>
            </a:pPr>
            <a:r>
              <a:rPr lang="en-US" dirty="0" smtClean="0"/>
              <a:t>		         Art</a:t>
            </a:r>
          </a:p>
          <a:p>
            <a:pPr>
              <a:buNone/>
            </a:pPr>
            <a:r>
              <a:rPr lang="en-US" dirty="0" smtClean="0"/>
              <a:t>		Technology</a:t>
            </a:r>
          </a:p>
          <a:p>
            <a:pPr>
              <a:buNone/>
            </a:pPr>
            <a:r>
              <a:rPr lang="en-US" dirty="0" smtClean="0"/>
              <a:t>Cars</a:t>
            </a:r>
          </a:p>
          <a:p>
            <a:pPr>
              <a:buNone/>
            </a:pPr>
            <a:r>
              <a:rPr lang="en-US" dirty="0" smtClean="0"/>
              <a:t>  			Boats</a:t>
            </a:r>
          </a:p>
          <a:p>
            <a:pPr>
              <a:buNone/>
            </a:pPr>
            <a:r>
              <a:rPr lang="en-US" dirty="0" smtClean="0"/>
              <a:t>	Travel</a:t>
            </a:r>
          </a:p>
          <a:p>
            <a:pPr>
              <a:buNone/>
            </a:pPr>
            <a:r>
              <a:rPr lang="en-US" dirty="0" smtClean="0"/>
              <a:t>		Partying</a:t>
            </a:r>
          </a:p>
          <a:p>
            <a:pPr>
              <a:buNone/>
            </a:pPr>
            <a:r>
              <a:rPr lang="en-US" dirty="0" smtClean="0"/>
              <a:t>   Learning</a:t>
            </a:r>
          </a:p>
          <a:p>
            <a:pPr>
              <a:buNone/>
            </a:pPr>
            <a:r>
              <a:rPr lang="en-US" dirty="0" smtClean="0"/>
              <a:t>			Working</a:t>
            </a:r>
          </a:p>
          <a:p>
            <a:pPr>
              <a:buNone/>
            </a:pPr>
            <a:r>
              <a:rPr lang="en-US" dirty="0" smtClean="0"/>
              <a:t>		???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 does it means to be passionate about development?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13th,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Penner   -   Inland Empire .Net User Group</a:t>
            </a:r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367</TotalTime>
  <Words>2112</Words>
  <Application>Microsoft Office PowerPoint</Application>
  <PresentationFormat>On-screen Show (4:3)</PresentationFormat>
  <Paragraphs>439</Paragraphs>
  <Slides>57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Deluxe</vt:lpstr>
      <vt:lpstr>Discussions:</vt:lpstr>
      <vt:lpstr>Discussion???   I can’t just sit here?</vt:lpstr>
      <vt:lpstr>Discussion??? I can’t just sit here?</vt:lpstr>
      <vt:lpstr>W</vt:lpstr>
      <vt:lpstr>What does it mean to be Passionate?</vt:lpstr>
      <vt:lpstr>What does it mean to be Passionate?</vt:lpstr>
      <vt:lpstr>What are you Passionate about?</vt:lpstr>
      <vt:lpstr>What are you Passionate about?</vt:lpstr>
      <vt:lpstr>What does it means to be passionate about development?</vt:lpstr>
      <vt:lpstr>What does it means to be passionate about development?</vt:lpstr>
      <vt:lpstr>Why is it so important?</vt:lpstr>
      <vt:lpstr>Why is it so important?</vt:lpstr>
      <vt:lpstr>Why is it so important?</vt:lpstr>
      <vt:lpstr>Why is it so important?</vt:lpstr>
      <vt:lpstr>Why is it so important?</vt:lpstr>
      <vt:lpstr>Why is it so important?</vt:lpstr>
      <vt:lpstr>Why is it so important?</vt:lpstr>
      <vt:lpstr>What steals your passion?</vt:lpstr>
      <vt:lpstr>What steals your passion?</vt:lpstr>
      <vt:lpstr>What steals your passion?</vt:lpstr>
      <vt:lpstr>What steals your passion?</vt:lpstr>
      <vt:lpstr>What steals your passion?</vt:lpstr>
      <vt:lpstr>What steals your passion?</vt:lpstr>
      <vt:lpstr>How to keep (or regain) your passion?</vt:lpstr>
      <vt:lpstr>How to keep (or regain) your passion?</vt:lpstr>
      <vt:lpstr>How to keep (or regain) your passion?</vt:lpstr>
      <vt:lpstr>How to keep (or regain) your passion?</vt:lpstr>
      <vt:lpstr>How to keep (or regain) your passion?</vt:lpstr>
      <vt:lpstr>How to keep (or regain) your passion?</vt:lpstr>
      <vt:lpstr>How to keep (or regain) your passion?</vt:lpstr>
      <vt:lpstr>How to keep (or regain) your passion?</vt:lpstr>
      <vt:lpstr>How to keep (or regain) your passion?</vt:lpstr>
      <vt:lpstr>How to keep (or regain) your passion?</vt:lpstr>
      <vt:lpstr>Developing High Quality Software</vt:lpstr>
      <vt:lpstr>What does it means to develop a "good" product?</vt:lpstr>
      <vt:lpstr>What does it means to develop a "good" product?</vt:lpstr>
      <vt:lpstr>When is it good enough?</vt:lpstr>
      <vt:lpstr>When is it good enough?</vt:lpstr>
      <vt:lpstr>Who is the customer?</vt:lpstr>
      <vt:lpstr>Who is the customer?</vt:lpstr>
      <vt:lpstr>How do you determine when the customer is satisfied?</vt:lpstr>
      <vt:lpstr>How do you determine when the customer is satisfied?</vt:lpstr>
      <vt:lpstr>What is a bug versus  a feature request?</vt:lpstr>
      <vt:lpstr>What is a bug versus  a feature request?</vt:lpstr>
      <vt:lpstr>The 80/20 rule – User Scope</vt:lpstr>
      <vt:lpstr>The 80/20 rule – User Scope</vt:lpstr>
      <vt:lpstr>The 80/20 rule – User Scope</vt:lpstr>
      <vt:lpstr>The 80/20 rule – User Scope</vt:lpstr>
      <vt:lpstr>The 80/20 rule – Dev Scope</vt:lpstr>
      <vt:lpstr>The 80/20 rule – Dev Scope</vt:lpstr>
      <vt:lpstr>The 80/20 rule – Dev Scope</vt:lpstr>
      <vt:lpstr>The 80/20 rule – Dev Scope</vt:lpstr>
      <vt:lpstr>The 80/20 rule – Dev Scope</vt:lpstr>
      <vt:lpstr>The 80/20 rule – Dev Scope</vt:lpstr>
      <vt:lpstr>The “hack” versus the solution</vt:lpstr>
      <vt:lpstr>The “hack” versus the solution</vt:lpstr>
      <vt:lpstr>Thanks!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 Penner</dc:creator>
  <cp:lastModifiedBy>Eva Penner</cp:lastModifiedBy>
  <cp:revision>84</cp:revision>
  <dcterms:created xsi:type="dcterms:W3CDTF">2009-01-13T04:40:22Z</dcterms:created>
  <dcterms:modified xsi:type="dcterms:W3CDTF">2009-01-14T01:48:11Z</dcterms:modified>
</cp:coreProperties>
</file>